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notesMasterIdLst>
    <p:notesMasterId r:id="rId15"/>
  </p:notesMasterIdLst>
  <p:handoutMasterIdLst>
    <p:handoutMasterId r:id="rId16"/>
  </p:handoutMasterIdLst>
  <p:sldIdLst>
    <p:sldId id="256" r:id="rId3"/>
    <p:sldId id="264" r:id="rId4"/>
    <p:sldId id="259" r:id="rId5"/>
    <p:sldId id="265" r:id="rId6"/>
    <p:sldId id="258" r:id="rId7"/>
    <p:sldId id="260" r:id="rId8"/>
    <p:sldId id="261" r:id="rId9"/>
    <p:sldId id="263" r:id="rId10"/>
    <p:sldId id="273" r:id="rId11"/>
    <p:sldId id="267" r:id="rId12"/>
    <p:sldId id="268" r:id="rId13"/>
    <p:sldId id="272" r:id="rId1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2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2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2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2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52" autoAdjust="0"/>
    <p:restoredTop sz="96086" autoAdjust="0"/>
  </p:normalViewPr>
  <p:slideViewPr>
    <p:cSldViewPr>
      <p:cViewPr varScale="1">
        <p:scale>
          <a:sx n="102" d="100"/>
          <a:sy n="102" d="100"/>
        </p:scale>
        <p:origin x="121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210"/>
    </p:cViewPr>
  </p:sorterViewPr>
  <p:notesViewPr>
    <p:cSldViewPr>
      <p:cViewPr varScale="1">
        <p:scale>
          <a:sx n="78" d="100"/>
          <a:sy n="78" d="100"/>
        </p:scale>
        <p:origin x="32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743098-AB5D-44CE-9CD7-78C50305F5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B5B75F-4BC7-46B1-86F0-F75AA3DF57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2/27/2022 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19D12-5847-4133-A2F4-0F7C37CDEE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Micky Galloway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C2F014-9EE0-4357-B7CD-A77C4DD7F1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7AA656F5-AF75-47F8-B9FF-ED182BAC1FBA}" type="slidenum">
              <a:rPr lang="en-US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803755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7" tIns="48329" rIns="96657" bIns="48329" rtlCol="0"/>
          <a:lstStyle>
            <a:lvl1pPr algn="r">
              <a:defRPr sz="1200"/>
            </a:lvl1pPr>
          </a:lstStyle>
          <a:p>
            <a:r>
              <a:rPr lang="en-US"/>
              <a:t>2/27/2022 am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9" rIns="96657" bIns="4832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7"/>
            <a:ext cx="5852160" cy="3780472"/>
          </a:xfrm>
          <a:prstGeom prst="rect">
            <a:avLst/>
          </a:prstGeom>
        </p:spPr>
        <p:txBody>
          <a:bodyPr vert="horz" lIns="96657" tIns="48329" rIns="96657" bIns="4832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l">
              <a:defRPr sz="1200"/>
            </a:lvl1pPr>
          </a:lstStyle>
          <a:p>
            <a:r>
              <a:rPr lang="en-US"/>
              <a:t>Micky Galloway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7" tIns="48329" rIns="96657" bIns="48329" rtlCol="0" anchor="b"/>
          <a:lstStyle>
            <a:lvl1pPr algn="r">
              <a:defRPr sz="1200"/>
            </a:lvl1pPr>
          </a:lstStyle>
          <a:p>
            <a:fld id="{ED877168-127B-4A7A-A2F4-AF3B8784D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602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2D9CE9E-783B-44AD-B880-5C516B5279E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055C-01B4-401C-9EC5-D4AF36B85E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BECAE-9C9C-4E8E-950E-97E62D9E7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29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0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1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31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232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32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2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2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32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330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2331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EABB728-4BFC-4AC2-8176-0A06712AFF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F3024-B657-4492-B674-65F7CE0D0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02BFE-392F-4DF5-8DC6-30B97B2DAC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9D531-19B6-402C-8B90-D762452AF3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E2B8D-0758-4BB4-9B7A-4F339A9974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56601-2235-4800-BF84-08699D742F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28EFA-9171-4AD2-8E2C-18855AC218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2D39B-EB5E-4B1A-BE0F-BD62979EEF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02516-A51C-479D-9195-977852FB20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50BD7-9DCC-4F26-B3AD-595A0447D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1C543-CAB4-422B-9FEC-AB2BFF657D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F33CB-5659-4914-8847-6184B1009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C6CF1D6-144B-459E-9D68-CDD5606E8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36D9B-D840-48F3-AE7A-3095B770CF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0AFE9-182A-4B75-BD29-0061FFEA2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D6599-FAC3-45AC-AFC6-E366AEB39A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D8B40-CD8A-4873-8A5A-67EA9C0C7F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19A58-CA07-44CD-89AC-B47576F416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9432C-BC86-40EF-BFC9-42B8E4C125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8AE39-D756-4D21-954D-8F68174679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862A2067-127A-45AB-A79F-775420EBD1E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126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6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70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127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8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2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129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30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30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0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0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30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30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7785535-066A-42F3-8F15-F391A1A736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30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2450"/>
            <a:ext cx="7772400" cy="1446550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Water …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A Consistent Dividing Line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584775"/>
          </a:xfrm>
        </p:spPr>
        <p:txBody>
          <a:bodyPr>
            <a:spAutoFit/>
          </a:bodyPr>
          <a:lstStyle/>
          <a:p>
            <a:r>
              <a:rPr lang="en-US" dirty="0"/>
              <a:t>1 Peter 3:20-21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5970"/>
            <a:ext cx="8153400" cy="707886"/>
          </a:xfr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Baptism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382000" cy="4174028"/>
          </a:xfrm>
        </p:spPr>
        <p:txBody>
          <a:bodyPr>
            <a:spAutoFit/>
          </a:bodyPr>
          <a:lstStyle/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b="1" dirty="0"/>
              <a:t>For Salvation – Mark 16:16</a:t>
            </a: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b="1" dirty="0"/>
              <a:t>Now Saves Us – 1 Peter 3:21</a:t>
            </a: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b="1" dirty="0"/>
              <a:t>Into Christ’s Death – Romans 6:3</a:t>
            </a: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b="1" dirty="0"/>
              <a:t>For Remission Of Sins – Acts 2:38</a:t>
            </a: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b="1" dirty="0"/>
              <a:t>For Washing Away Sin – Acts 22:16</a:t>
            </a: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b="1" dirty="0"/>
              <a:t>Body Of Sin Done Away – Romans 6:6</a:t>
            </a:r>
          </a:p>
          <a:p>
            <a:pPr>
              <a:lnSpc>
                <a:spcPct val="120000"/>
              </a:lnSpc>
              <a:buClr>
                <a:srgbClr val="FFFF99"/>
              </a:buClr>
            </a:pPr>
            <a:r>
              <a:rPr lang="en-US" sz="2800" b="1" dirty="0"/>
              <a:t>To Be Born Again – John 3:5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 bldLvl="3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3257"/>
            <a:ext cx="8382000" cy="707886"/>
          </a:xfrm>
          <a:solidFill>
            <a:schemeClr val="bg2"/>
          </a:solidFill>
          <a:ln w="12700">
            <a:solidFill>
              <a:srgbClr val="FF00FF"/>
            </a:solidFill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Characteristics of N.T. Baptism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3736407"/>
          </a:xfrm>
        </p:spPr>
        <p:txBody>
          <a:bodyPr>
            <a:spAutoFit/>
          </a:bodyPr>
          <a:lstStyle/>
          <a:p>
            <a:pPr>
              <a:lnSpc>
                <a:spcPct val="110000"/>
              </a:lnSpc>
              <a:buClr>
                <a:srgbClr val="FFFF99"/>
              </a:buClr>
            </a:pPr>
            <a:r>
              <a:rPr lang="en-US" sz="2800" b="1" dirty="0"/>
              <a:t>Puts One Into Christ</a:t>
            </a:r>
          </a:p>
          <a:p>
            <a:pPr lvl="1"/>
            <a:r>
              <a:rPr lang="en-US" sz="2400" b="1" dirty="0"/>
              <a:t>Galatians 3:27, </a:t>
            </a:r>
            <a:r>
              <a:rPr lang="en-US" sz="2400" b="1" i="1" dirty="0"/>
              <a:t>“For as many of you as were baptized into Christ did put on Christ.”</a:t>
            </a:r>
          </a:p>
          <a:p>
            <a:pPr lvl="1">
              <a:buFontTx/>
              <a:buNone/>
            </a:pPr>
            <a:endParaRPr lang="en-US" sz="2400" b="1" i="1" dirty="0"/>
          </a:p>
          <a:p>
            <a:pPr>
              <a:lnSpc>
                <a:spcPct val="110000"/>
              </a:lnSpc>
              <a:buClr>
                <a:srgbClr val="FFFF99"/>
              </a:buClr>
            </a:pPr>
            <a:r>
              <a:rPr lang="en-US" sz="2800" b="1" dirty="0"/>
              <a:t>Adds One To Christ’s Church </a:t>
            </a:r>
          </a:p>
          <a:p>
            <a:pPr lvl="1"/>
            <a:r>
              <a:rPr lang="en-US" sz="2000" b="1" dirty="0"/>
              <a:t>Acts 2:47, </a:t>
            </a:r>
            <a:r>
              <a:rPr lang="en-US" sz="2000" b="1" i="1" dirty="0"/>
              <a:t>“praising God, and having favor with all the people. And the Lord added to them day by day those that were saved.”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4611414" y="3789248"/>
            <a:ext cx="1296988" cy="396875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228600" y="4906963"/>
            <a:ext cx="8458200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Acts 2:41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“They then that received his word were baptized: and there were added (unto them) in that day about three thousand souls.”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1059892" y="3743227"/>
            <a:ext cx="1866900" cy="457200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02622" y="1608515"/>
            <a:ext cx="3101975" cy="1092200"/>
          </a:xfrm>
          <a:prstGeom prst="rect">
            <a:avLst/>
          </a:prstGeom>
          <a:solidFill>
            <a:srgbClr val="00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WHO WERE ADDED</a:t>
            </a:r>
            <a:r>
              <a:rPr lang="en-US" sz="3200" b="1" i="1" dirty="0">
                <a:solidFill>
                  <a:schemeClr val="tx1"/>
                </a:solidFill>
                <a:latin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6635" name="AutoShape 11"/>
          <p:cNvSpPr>
            <a:spLocks noChangeArrowheads="1"/>
          </p:cNvSpPr>
          <p:nvPr/>
        </p:nvSpPr>
        <p:spPr bwMode="auto">
          <a:xfrm rot="2558873">
            <a:off x="761998" y="2862854"/>
            <a:ext cx="1192213" cy="758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5486400" y="1676400"/>
            <a:ext cx="3101975" cy="1092200"/>
          </a:xfrm>
          <a:prstGeom prst="rect">
            <a:avLst/>
          </a:prstGeom>
          <a:solidFill>
            <a:srgbClr val="000000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</a:rPr>
              <a:t>WHO WERE SAVED?</a:t>
            </a:r>
          </a:p>
        </p:txBody>
      </p:sp>
      <p:sp>
        <p:nvSpPr>
          <p:cNvPr id="26638" name="AutoShape 14"/>
          <p:cNvSpPr>
            <a:spLocks noChangeArrowheads="1"/>
          </p:cNvSpPr>
          <p:nvPr/>
        </p:nvSpPr>
        <p:spPr bwMode="auto">
          <a:xfrm rot="7151968">
            <a:off x="5679845" y="3772249"/>
            <a:ext cx="2802902" cy="7588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5638800" y="57150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502622" y="5715000"/>
            <a:ext cx="498377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1981200" y="5715000"/>
            <a:ext cx="1296988" cy="396875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>
            <a:off x="3048000" y="4186122"/>
            <a:ext cx="2209800" cy="152887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 animBg="1"/>
      <p:bldP spid="26630" grpId="0"/>
      <p:bldP spid="26631" grpId="0" animBg="1"/>
      <p:bldP spid="26634" grpId="0" animBg="1"/>
      <p:bldP spid="26635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descr="Water droplets"/>
          <p:cNvSpPr>
            <a:spLocks noChangeArrowheads="1"/>
          </p:cNvSpPr>
          <p:nvPr/>
        </p:nvSpPr>
        <p:spPr bwMode="auto">
          <a:xfrm>
            <a:off x="3200400" y="2166153"/>
            <a:ext cx="2590800" cy="464820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5560" y="38567"/>
            <a:ext cx="9032240" cy="95410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>
                <a:solidFill>
                  <a:schemeClr val="tx1"/>
                </a:solidFill>
                <a:latin typeface="Comic Sans MS" pitchFamily="66" charset="0"/>
              </a:rPr>
              <a:t>1 Peter 3:21, </a:t>
            </a:r>
            <a:r>
              <a:rPr lang="en-US" sz="2800" b="1" i="1" dirty="0">
                <a:solidFill>
                  <a:schemeClr val="tx1"/>
                </a:solidFill>
                <a:latin typeface="Comic Sans MS" pitchFamily="66" charset="0"/>
              </a:rPr>
              <a:t>“The like figure whereunto even baptism doth also now save us …” KJV</a:t>
            </a:r>
          </a:p>
        </p:txBody>
      </p:sp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460500" y="1046013"/>
            <a:ext cx="6223000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From The Old To The New</a:t>
            </a:r>
          </a:p>
          <a:p>
            <a:pPr algn="ctr" eaLnBrk="1" hangingPunct="1"/>
            <a:r>
              <a:rPr lang="en-US" sz="32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Dividing Line Is Consistent</a:t>
            </a:r>
          </a:p>
        </p:txBody>
      </p:sp>
      <p:sp>
        <p:nvSpPr>
          <p:cNvPr id="30742" name="AutoShape 22"/>
          <p:cNvSpPr>
            <a:spLocks noChangeArrowheads="1"/>
          </p:cNvSpPr>
          <p:nvPr/>
        </p:nvSpPr>
        <p:spPr bwMode="auto">
          <a:xfrm>
            <a:off x="429260" y="2589763"/>
            <a:ext cx="2133600" cy="1447800"/>
          </a:xfrm>
          <a:prstGeom prst="star32">
            <a:avLst>
              <a:gd name="adj" fmla="val 4680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Old</a:t>
            </a:r>
          </a:p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World</a:t>
            </a:r>
          </a:p>
        </p:txBody>
      </p:sp>
      <p:sp>
        <p:nvSpPr>
          <p:cNvPr id="30743" name="AutoShape 23"/>
          <p:cNvSpPr>
            <a:spLocks noChangeArrowheads="1"/>
          </p:cNvSpPr>
          <p:nvPr/>
        </p:nvSpPr>
        <p:spPr bwMode="auto">
          <a:xfrm>
            <a:off x="429260" y="4862492"/>
            <a:ext cx="2133600" cy="1447800"/>
          </a:xfrm>
          <a:prstGeom prst="star32">
            <a:avLst>
              <a:gd name="adj" fmla="val 4680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Old</a:t>
            </a:r>
          </a:p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Life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(sin)</a:t>
            </a: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6621780" y="2589763"/>
            <a:ext cx="2133600" cy="1447800"/>
          </a:xfrm>
          <a:prstGeom prst="star32">
            <a:avLst>
              <a:gd name="adj" fmla="val 4680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New</a:t>
            </a:r>
          </a:p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World</a:t>
            </a:r>
          </a:p>
        </p:txBody>
      </p:sp>
      <p:sp>
        <p:nvSpPr>
          <p:cNvPr id="30745" name="AutoShape 25"/>
          <p:cNvSpPr>
            <a:spLocks noChangeArrowheads="1"/>
          </p:cNvSpPr>
          <p:nvPr/>
        </p:nvSpPr>
        <p:spPr bwMode="auto">
          <a:xfrm>
            <a:off x="6652260" y="4874726"/>
            <a:ext cx="2133600" cy="1447800"/>
          </a:xfrm>
          <a:prstGeom prst="star32">
            <a:avLst>
              <a:gd name="adj" fmla="val 4680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New</a:t>
            </a:r>
          </a:p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Life</a:t>
            </a:r>
          </a:p>
          <a:p>
            <a:pPr algn="ctr" eaLnBrk="1" hangingPunct="1"/>
            <a:r>
              <a:rPr lang="en-US" b="1" dirty="0">
                <a:solidFill>
                  <a:srgbClr val="000000"/>
                </a:solidFill>
                <a:latin typeface="Arial" charset="0"/>
              </a:rPr>
              <a:t>(saved)</a:t>
            </a:r>
          </a:p>
        </p:txBody>
      </p:sp>
      <p:sp>
        <p:nvSpPr>
          <p:cNvPr id="30759" name="Text Box 39"/>
          <p:cNvSpPr txBox="1">
            <a:spLocks noChangeArrowheads="1"/>
          </p:cNvSpPr>
          <p:nvPr/>
        </p:nvSpPr>
        <p:spPr bwMode="auto">
          <a:xfrm>
            <a:off x="3200400" y="2394753"/>
            <a:ext cx="25908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“Eight souls saved </a:t>
            </a:r>
          </a:p>
          <a:p>
            <a:pPr algn="ctr"/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water”</a:t>
            </a:r>
          </a:p>
        </p:txBody>
      </p:sp>
      <p:sp>
        <p:nvSpPr>
          <p:cNvPr id="30760" name="Text Box 40"/>
          <p:cNvSpPr txBox="1">
            <a:spLocks noChangeArrowheads="1"/>
          </p:cNvSpPr>
          <p:nvPr/>
        </p:nvSpPr>
        <p:spPr bwMode="auto">
          <a:xfrm>
            <a:off x="3200400" y="4985553"/>
            <a:ext cx="25908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“Baptism doth also now save us”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3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42" grpId="0" animBg="1"/>
      <p:bldP spid="30743" grpId="0" animBg="1"/>
      <p:bldP spid="30744" grpId="0" animBg="1"/>
      <p:bldP spid="30745" grpId="0" animBg="1"/>
      <p:bldP spid="30759" grpId="0"/>
      <p:bldP spid="307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9529"/>
            <a:ext cx="8229600" cy="769441"/>
          </a:xfr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Importance Of Dividing Lines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848600" cy="2948499"/>
          </a:xfrm>
        </p:spPr>
        <p:txBody>
          <a:bodyPr>
            <a:spAutoFit/>
          </a:bodyPr>
          <a:lstStyle/>
          <a:p>
            <a:r>
              <a:rPr lang="en-US" dirty="0"/>
              <a:t>City Limits.</a:t>
            </a:r>
          </a:p>
          <a:p>
            <a:r>
              <a:rPr lang="en-US" dirty="0"/>
              <a:t>State Limits.</a:t>
            </a:r>
          </a:p>
          <a:p>
            <a:r>
              <a:rPr lang="en-US" dirty="0"/>
              <a:t>County Lines.</a:t>
            </a:r>
          </a:p>
          <a:p>
            <a:r>
              <a:rPr lang="en-US" dirty="0"/>
              <a:t>Country Lines.</a:t>
            </a:r>
          </a:p>
          <a:p>
            <a:r>
              <a:rPr lang="en-US" dirty="0"/>
              <a:t>National Lines.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9029"/>
            <a:ext cx="8229600" cy="769441"/>
          </a:xfr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Noah And The Flood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3429000" cy="2308324"/>
          </a:xfrm>
          <a:noFill/>
        </p:spPr>
        <p:txBody>
          <a:bodyPr>
            <a:spAutoFit/>
          </a:bodyPr>
          <a:lstStyle/>
          <a:p>
            <a:r>
              <a:rPr lang="en-US" sz="3600" dirty="0"/>
              <a:t>Genesis 6,7,8 FLOOD Man’s wickedness / Perished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209800"/>
            <a:ext cx="3733800" cy="1754326"/>
          </a:xfrm>
          <a:noFill/>
        </p:spPr>
        <p:txBody>
          <a:bodyPr wrap="square">
            <a:spAutoFit/>
          </a:bodyPr>
          <a:lstStyle/>
          <a:p>
            <a:r>
              <a:rPr lang="en-US" sz="3600" dirty="0"/>
              <a:t>Noah “saved by water”</a:t>
            </a:r>
            <a:br>
              <a:rPr lang="en-US" sz="3600" dirty="0"/>
            </a:br>
            <a:r>
              <a:rPr lang="en-US" sz="3600" dirty="0"/>
              <a:t>1 Peter 3:20-21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60F4682D-93C9-46BF-92DC-3A0E508CB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1" y="1462881"/>
            <a:ext cx="1371600" cy="579438"/>
          </a:xfrm>
          <a:prstGeom prst="rect">
            <a:avLst/>
          </a:prstGeom>
          <a:solidFill>
            <a:schemeClr val="bg2">
              <a:alpha val="85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Before 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7596D17E-B226-49E0-BF9C-0E0928AAD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1462881"/>
            <a:ext cx="1055688" cy="579438"/>
          </a:xfrm>
          <a:prstGeom prst="rect">
            <a:avLst/>
          </a:prstGeom>
          <a:solidFill>
            <a:schemeClr val="bg2">
              <a:alpha val="85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3556" name="Group 4"/>
          <p:cNvGrpSpPr>
            <a:grpSpLocks/>
          </p:cNvGrpSpPr>
          <p:nvPr/>
        </p:nvGrpSpPr>
        <p:grpSpPr bwMode="auto">
          <a:xfrm>
            <a:off x="0" y="87313"/>
            <a:ext cx="9131300" cy="6770687"/>
            <a:chOff x="262" y="55"/>
            <a:chExt cx="5490" cy="4265"/>
          </a:xfrm>
        </p:grpSpPr>
        <p:grpSp>
          <p:nvGrpSpPr>
            <p:cNvPr id="23557" name="Group 5"/>
            <p:cNvGrpSpPr>
              <a:grpSpLocks/>
            </p:cNvGrpSpPr>
            <p:nvPr/>
          </p:nvGrpSpPr>
          <p:grpSpPr bwMode="auto">
            <a:xfrm>
              <a:off x="262" y="55"/>
              <a:ext cx="5490" cy="4257"/>
              <a:chOff x="262" y="55"/>
              <a:chExt cx="5490" cy="4257"/>
            </a:xfrm>
          </p:grpSpPr>
          <p:pic>
            <p:nvPicPr>
              <p:cNvPr id="23558" name="Picture 6"/>
              <p:cNvPicPr>
                <a:picLocks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62" y="55"/>
                <a:ext cx="5490" cy="42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3559" name="Rectangle 7"/>
              <p:cNvSpPr>
                <a:spLocks noChangeArrowheads="1"/>
              </p:cNvSpPr>
              <p:nvPr/>
            </p:nvSpPr>
            <p:spPr bwMode="auto">
              <a:xfrm>
                <a:off x="389" y="2562"/>
                <a:ext cx="1046" cy="5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48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Egypt</a:t>
                </a:r>
                <a:endPara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3560" name="Rectangle 8"/>
              <p:cNvSpPr>
                <a:spLocks noChangeArrowheads="1"/>
              </p:cNvSpPr>
              <p:nvPr/>
            </p:nvSpPr>
            <p:spPr bwMode="auto">
              <a:xfrm>
                <a:off x="870" y="1219"/>
                <a:ext cx="733" cy="5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Nile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32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 Delta</a:t>
                </a:r>
                <a:endParaRPr lang="en-US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3561" name="Rectangle 9"/>
              <p:cNvSpPr>
                <a:spLocks noChangeArrowheads="1"/>
              </p:cNvSpPr>
              <p:nvPr/>
            </p:nvSpPr>
            <p:spPr bwMode="auto">
              <a:xfrm>
                <a:off x="2142" y="266"/>
                <a:ext cx="1846" cy="7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Great Sea</a:t>
                </a:r>
              </a:p>
              <a:p>
                <a:pPr algn="ctr"/>
                <a:r>
                  <a:rPr lang="en-US" sz="3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(Mediterranean)</a:t>
                </a:r>
                <a:endParaRPr lang="en-US" sz="32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3562" name="Rectangle 10"/>
              <p:cNvSpPr>
                <a:spLocks noChangeArrowheads="1"/>
              </p:cNvSpPr>
              <p:nvPr/>
            </p:nvSpPr>
            <p:spPr bwMode="auto">
              <a:xfrm>
                <a:off x="2130" y="3840"/>
                <a:ext cx="957" cy="3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Red Sea</a:t>
                </a:r>
                <a:endParaRPr lang="en-US" sz="3200" b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3563" name="Rectangle 11"/>
              <p:cNvSpPr>
                <a:spLocks noChangeArrowheads="1"/>
              </p:cNvSpPr>
              <p:nvPr/>
            </p:nvSpPr>
            <p:spPr bwMode="auto">
              <a:xfrm>
                <a:off x="4552" y="881"/>
                <a:ext cx="1025" cy="4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6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pitchFamily="18" charset="0"/>
                  </a:rPr>
                  <a:t>Canaan</a:t>
                </a:r>
              </a:p>
            </p:txBody>
          </p:sp>
          <p:sp>
            <p:nvSpPr>
              <p:cNvPr id="23564" name="Rectangle 12"/>
              <p:cNvSpPr>
                <a:spLocks noChangeArrowheads="1"/>
              </p:cNvSpPr>
              <p:nvPr/>
            </p:nvSpPr>
            <p:spPr bwMode="auto">
              <a:xfrm>
                <a:off x="2795" y="3573"/>
                <a:ext cx="988" cy="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28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Mt. Sinai</a:t>
                </a:r>
              </a:p>
            </p:txBody>
          </p:sp>
          <p:sp>
            <p:nvSpPr>
              <p:cNvPr id="23565" name="Rectangle 13"/>
              <p:cNvSpPr>
                <a:spLocks noChangeArrowheads="1"/>
              </p:cNvSpPr>
              <p:nvPr/>
            </p:nvSpPr>
            <p:spPr bwMode="auto">
              <a:xfrm>
                <a:off x="4202" y="3107"/>
                <a:ext cx="1437" cy="9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3200" b="1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Traditional</a:t>
                </a:r>
              </a:p>
              <a:p>
                <a:pPr algn="ctr"/>
                <a:r>
                  <a:rPr lang="en-US" sz="3200" b="1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Route of </a:t>
                </a:r>
              </a:p>
              <a:p>
                <a:pPr algn="ctr"/>
                <a:r>
                  <a:rPr lang="en-US" sz="3200" b="1" u="sng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the Exodus</a:t>
                </a:r>
              </a:p>
            </p:txBody>
          </p:sp>
          <p:sp>
            <p:nvSpPr>
              <p:cNvPr id="23566" name="Rectangle 14"/>
              <p:cNvSpPr>
                <a:spLocks noChangeArrowheads="1"/>
              </p:cNvSpPr>
              <p:nvPr/>
            </p:nvSpPr>
            <p:spPr bwMode="auto">
              <a:xfrm>
                <a:off x="262" y="3889"/>
                <a:ext cx="1273" cy="32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Arial" charset="0"/>
                  </a:rPr>
                  <a:t>NASA Photo</a:t>
                </a:r>
              </a:p>
              <a:p>
                <a:r>
                  <a:rPr lang="en-US" sz="1400" dirty="0">
                    <a:solidFill>
                      <a:srgbClr val="000000"/>
                    </a:solidFill>
                    <a:latin typeface="Arial" charset="0"/>
                  </a:rPr>
                  <a:t>© EBibleTeacher.com </a:t>
                </a:r>
              </a:p>
            </p:txBody>
          </p:sp>
          <p:sp>
            <p:nvSpPr>
              <p:cNvPr id="23567" name="Freeform 15"/>
              <p:cNvSpPr>
                <a:spLocks/>
              </p:cNvSpPr>
              <p:nvPr/>
            </p:nvSpPr>
            <p:spPr bwMode="auto">
              <a:xfrm>
                <a:off x="1776" y="960"/>
                <a:ext cx="3919" cy="2658"/>
              </a:xfrm>
              <a:custGeom>
                <a:avLst/>
                <a:gdLst/>
                <a:ahLst/>
                <a:cxnLst>
                  <a:cxn ang="0">
                    <a:pos x="48" y="720"/>
                  </a:cxn>
                  <a:cxn ang="0">
                    <a:pos x="192" y="1008"/>
                  </a:cxn>
                  <a:cxn ang="0">
                    <a:pos x="433" y="1200"/>
                  </a:cxn>
                  <a:cxn ang="0">
                    <a:pos x="480" y="1200"/>
                  </a:cxn>
                  <a:cxn ang="0">
                    <a:pos x="529" y="1200"/>
                  </a:cxn>
                  <a:cxn ang="0">
                    <a:pos x="626" y="1244"/>
                  </a:cxn>
                  <a:cxn ang="0">
                    <a:pos x="637" y="1370"/>
                  </a:cxn>
                  <a:cxn ang="0">
                    <a:pos x="696" y="1494"/>
                  </a:cxn>
                  <a:cxn ang="0">
                    <a:pos x="707" y="1620"/>
                  </a:cxn>
                  <a:cxn ang="0">
                    <a:pos x="681" y="1748"/>
                  </a:cxn>
                  <a:cxn ang="0">
                    <a:pos x="681" y="1874"/>
                  </a:cxn>
                  <a:cxn ang="0">
                    <a:pos x="681" y="2013"/>
                  </a:cxn>
                  <a:cxn ang="0">
                    <a:pos x="752" y="2138"/>
                  </a:cxn>
                  <a:cxn ang="0">
                    <a:pos x="864" y="2249"/>
                  </a:cxn>
                  <a:cxn ang="0">
                    <a:pos x="1005" y="2334"/>
                  </a:cxn>
                  <a:cxn ang="0">
                    <a:pos x="1105" y="2458"/>
                  </a:cxn>
                  <a:cxn ang="0">
                    <a:pos x="1217" y="2558"/>
                  </a:cxn>
                  <a:cxn ang="0">
                    <a:pos x="1344" y="2657"/>
                  </a:cxn>
                  <a:cxn ang="0">
                    <a:pos x="1444" y="2613"/>
                  </a:cxn>
                  <a:cxn ang="0">
                    <a:pos x="1530" y="2473"/>
                  </a:cxn>
                  <a:cxn ang="0">
                    <a:pos x="1671" y="2378"/>
                  </a:cxn>
                  <a:cxn ang="0">
                    <a:pos x="1812" y="2319"/>
                  </a:cxn>
                  <a:cxn ang="0">
                    <a:pos x="1924" y="2223"/>
                  </a:cxn>
                  <a:cxn ang="0">
                    <a:pos x="1980" y="2097"/>
                  </a:cxn>
                  <a:cxn ang="0">
                    <a:pos x="2039" y="1969"/>
                  </a:cxn>
                  <a:cxn ang="0">
                    <a:pos x="2066" y="1649"/>
                  </a:cxn>
                  <a:cxn ang="0">
                    <a:pos x="2110" y="1424"/>
                  </a:cxn>
                  <a:cxn ang="0">
                    <a:pos x="2193" y="1298"/>
                  </a:cxn>
                  <a:cxn ang="0">
                    <a:pos x="2293" y="1174"/>
                  </a:cxn>
                  <a:cxn ang="0">
                    <a:pos x="2405" y="1104"/>
                  </a:cxn>
                  <a:cxn ang="0">
                    <a:pos x="2546" y="1089"/>
                  </a:cxn>
                  <a:cxn ang="0">
                    <a:pos x="2732" y="1075"/>
                  </a:cxn>
                  <a:cxn ang="0">
                    <a:pos x="2873" y="1075"/>
                  </a:cxn>
                  <a:cxn ang="0">
                    <a:pos x="3000" y="1060"/>
                  </a:cxn>
                  <a:cxn ang="0">
                    <a:pos x="3141" y="1049"/>
                  </a:cxn>
                  <a:cxn ang="0">
                    <a:pos x="3283" y="1034"/>
                  </a:cxn>
                  <a:cxn ang="0">
                    <a:pos x="3409" y="964"/>
                  </a:cxn>
                  <a:cxn ang="0">
                    <a:pos x="3523" y="851"/>
                  </a:cxn>
                  <a:cxn ang="0">
                    <a:pos x="3594" y="725"/>
                  </a:cxn>
                  <a:cxn ang="0">
                    <a:pos x="3651" y="585"/>
                  </a:cxn>
                  <a:cxn ang="0">
                    <a:pos x="3763" y="474"/>
                  </a:cxn>
                  <a:cxn ang="0">
                    <a:pos x="3863" y="360"/>
                  </a:cxn>
                  <a:cxn ang="0">
                    <a:pos x="3918" y="221"/>
                  </a:cxn>
                  <a:cxn ang="0">
                    <a:pos x="3889" y="81"/>
                  </a:cxn>
                </a:cxnLst>
                <a:rect l="0" t="0" r="r" b="b"/>
                <a:pathLst>
                  <a:path w="3919" h="2658">
                    <a:moveTo>
                      <a:pt x="0" y="672"/>
                    </a:moveTo>
                    <a:lnTo>
                      <a:pt x="48" y="720"/>
                    </a:lnTo>
                    <a:lnTo>
                      <a:pt x="48" y="720"/>
                    </a:lnTo>
                    <a:lnTo>
                      <a:pt x="97" y="768"/>
                    </a:lnTo>
                    <a:lnTo>
                      <a:pt x="145" y="864"/>
                    </a:lnTo>
                    <a:lnTo>
                      <a:pt x="192" y="1008"/>
                    </a:lnTo>
                    <a:lnTo>
                      <a:pt x="289" y="1104"/>
                    </a:lnTo>
                    <a:lnTo>
                      <a:pt x="336" y="1152"/>
                    </a:lnTo>
                    <a:lnTo>
                      <a:pt x="433" y="1200"/>
                    </a:lnTo>
                    <a:lnTo>
                      <a:pt x="480" y="1200"/>
                    </a:lnTo>
                    <a:lnTo>
                      <a:pt x="480" y="1200"/>
                    </a:lnTo>
                    <a:lnTo>
                      <a:pt x="480" y="1200"/>
                    </a:lnTo>
                    <a:lnTo>
                      <a:pt x="480" y="1200"/>
                    </a:lnTo>
                    <a:lnTo>
                      <a:pt x="480" y="1200"/>
                    </a:lnTo>
                    <a:lnTo>
                      <a:pt x="529" y="1200"/>
                    </a:lnTo>
                    <a:lnTo>
                      <a:pt x="577" y="1200"/>
                    </a:lnTo>
                    <a:lnTo>
                      <a:pt x="577" y="1200"/>
                    </a:lnTo>
                    <a:lnTo>
                      <a:pt x="626" y="1244"/>
                    </a:lnTo>
                    <a:lnTo>
                      <a:pt x="626" y="1285"/>
                    </a:lnTo>
                    <a:lnTo>
                      <a:pt x="626" y="1329"/>
                    </a:lnTo>
                    <a:lnTo>
                      <a:pt x="637" y="1370"/>
                    </a:lnTo>
                    <a:lnTo>
                      <a:pt x="681" y="1409"/>
                    </a:lnTo>
                    <a:lnTo>
                      <a:pt x="696" y="1453"/>
                    </a:lnTo>
                    <a:lnTo>
                      <a:pt x="696" y="1494"/>
                    </a:lnTo>
                    <a:lnTo>
                      <a:pt x="707" y="1538"/>
                    </a:lnTo>
                    <a:lnTo>
                      <a:pt x="707" y="1579"/>
                    </a:lnTo>
                    <a:lnTo>
                      <a:pt x="707" y="1620"/>
                    </a:lnTo>
                    <a:lnTo>
                      <a:pt x="707" y="1663"/>
                    </a:lnTo>
                    <a:lnTo>
                      <a:pt x="696" y="1704"/>
                    </a:lnTo>
                    <a:lnTo>
                      <a:pt x="681" y="1748"/>
                    </a:lnTo>
                    <a:lnTo>
                      <a:pt x="681" y="1789"/>
                    </a:lnTo>
                    <a:lnTo>
                      <a:pt x="681" y="1830"/>
                    </a:lnTo>
                    <a:lnTo>
                      <a:pt x="681" y="1874"/>
                    </a:lnTo>
                    <a:lnTo>
                      <a:pt x="681" y="1928"/>
                    </a:lnTo>
                    <a:lnTo>
                      <a:pt x="681" y="1969"/>
                    </a:lnTo>
                    <a:lnTo>
                      <a:pt x="681" y="2013"/>
                    </a:lnTo>
                    <a:lnTo>
                      <a:pt x="696" y="2054"/>
                    </a:lnTo>
                    <a:lnTo>
                      <a:pt x="723" y="2097"/>
                    </a:lnTo>
                    <a:lnTo>
                      <a:pt x="752" y="2138"/>
                    </a:lnTo>
                    <a:lnTo>
                      <a:pt x="778" y="2179"/>
                    </a:lnTo>
                    <a:lnTo>
                      <a:pt x="822" y="2223"/>
                    </a:lnTo>
                    <a:lnTo>
                      <a:pt x="864" y="2249"/>
                    </a:lnTo>
                    <a:lnTo>
                      <a:pt x="908" y="2293"/>
                    </a:lnTo>
                    <a:lnTo>
                      <a:pt x="950" y="2319"/>
                    </a:lnTo>
                    <a:lnTo>
                      <a:pt x="1005" y="2334"/>
                    </a:lnTo>
                    <a:lnTo>
                      <a:pt x="1034" y="2378"/>
                    </a:lnTo>
                    <a:lnTo>
                      <a:pt x="1062" y="2419"/>
                    </a:lnTo>
                    <a:lnTo>
                      <a:pt x="1105" y="2458"/>
                    </a:lnTo>
                    <a:lnTo>
                      <a:pt x="1132" y="2502"/>
                    </a:lnTo>
                    <a:lnTo>
                      <a:pt x="1175" y="2528"/>
                    </a:lnTo>
                    <a:lnTo>
                      <a:pt x="1217" y="2558"/>
                    </a:lnTo>
                    <a:lnTo>
                      <a:pt x="1261" y="2598"/>
                    </a:lnTo>
                    <a:lnTo>
                      <a:pt x="1303" y="2628"/>
                    </a:lnTo>
                    <a:lnTo>
                      <a:pt x="1344" y="2657"/>
                    </a:lnTo>
                    <a:lnTo>
                      <a:pt x="1389" y="2657"/>
                    </a:lnTo>
                    <a:lnTo>
                      <a:pt x="1444" y="2657"/>
                    </a:lnTo>
                    <a:lnTo>
                      <a:pt x="1444" y="2613"/>
                    </a:lnTo>
                    <a:lnTo>
                      <a:pt x="1459" y="2572"/>
                    </a:lnTo>
                    <a:lnTo>
                      <a:pt x="1486" y="2528"/>
                    </a:lnTo>
                    <a:lnTo>
                      <a:pt x="1530" y="2473"/>
                    </a:lnTo>
                    <a:lnTo>
                      <a:pt x="1571" y="2458"/>
                    </a:lnTo>
                    <a:lnTo>
                      <a:pt x="1616" y="2419"/>
                    </a:lnTo>
                    <a:lnTo>
                      <a:pt x="1671" y="2378"/>
                    </a:lnTo>
                    <a:lnTo>
                      <a:pt x="1713" y="2363"/>
                    </a:lnTo>
                    <a:lnTo>
                      <a:pt x="1757" y="2347"/>
                    </a:lnTo>
                    <a:lnTo>
                      <a:pt x="1812" y="2319"/>
                    </a:lnTo>
                    <a:lnTo>
                      <a:pt x="1854" y="2293"/>
                    </a:lnTo>
                    <a:lnTo>
                      <a:pt x="1883" y="2249"/>
                    </a:lnTo>
                    <a:lnTo>
                      <a:pt x="1924" y="2223"/>
                    </a:lnTo>
                    <a:lnTo>
                      <a:pt x="1940" y="2179"/>
                    </a:lnTo>
                    <a:lnTo>
                      <a:pt x="1969" y="2138"/>
                    </a:lnTo>
                    <a:lnTo>
                      <a:pt x="1980" y="2097"/>
                    </a:lnTo>
                    <a:lnTo>
                      <a:pt x="2010" y="2054"/>
                    </a:lnTo>
                    <a:lnTo>
                      <a:pt x="2024" y="2013"/>
                    </a:lnTo>
                    <a:lnTo>
                      <a:pt x="2039" y="1969"/>
                    </a:lnTo>
                    <a:lnTo>
                      <a:pt x="2050" y="1859"/>
                    </a:lnTo>
                    <a:lnTo>
                      <a:pt x="2050" y="1760"/>
                    </a:lnTo>
                    <a:lnTo>
                      <a:pt x="2066" y="1649"/>
                    </a:lnTo>
                    <a:lnTo>
                      <a:pt x="2066" y="1523"/>
                    </a:lnTo>
                    <a:lnTo>
                      <a:pt x="2081" y="1479"/>
                    </a:lnTo>
                    <a:lnTo>
                      <a:pt x="2110" y="1424"/>
                    </a:lnTo>
                    <a:lnTo>
                      <a:pt x="2121" y="1383"/>
                    </a:lnTo>
                    <a:lnTo>
                      <a:pt x="2151" y="1339"/>
                    </a:lnTo>
                    <a:lnTo>
                      <a:pt x="2193" y="1298"/>
                    </a:lnTo>
                    <a:lnTo>
                      <a:pt x="2236" y="1244"/>
                    </a:lnTo>
                    <a:lnTo>
                      <a:pt x="2251" y="1200"/>
                    </a:lnTo>
                    <a:lnTo>
                      <a:pt x="2293" y="1174"/>
                    </a:lnTo>
                    <a:lnTo>
                      <a:pt x="2322" y="1130"/>
                    </a:lnTo>
                    <a:lnTo>
                      <a:pt x="2363" y="1104"/>
                    </a:lnTo>
                    <a:lnTo>
                      <a:pt x="2405" y="1104"/>
                    </a:lnTo>
                    <a:lnTo>
                      <a:pt x="2449" y="1104"/>
                    </a:lnTo>
                    <a:lnTo>
                      <a:pt x="2504" y="1089"/>
                    </a:lnTo>
                    <a:lnTo>
                      <a:pt x="2546" y="1089"/>
                    </a:lnTo>
                    <a:lnTo>
                      <a:pt x="2590" y="1075"/>
                    </a:lnTo>
                    <a:lnTo>
                      <a:pt x="2632" y="1075"/>
                    </a:lnTo>
                    <a:lnTo>
                      <a:pt x="2732" y="1075"/>
                    </a:lnTo>
                    <a:lnTo>
                      <a:pt x="2773" y="1075"/>
                    </a:lnTo>
                    <a:lnTo>
                      <a:pt x="2817" y="1075"/>
                    </a:lnTo>
                    <a:lnTo>
                      <a:pt x="2873" y="1075"/>
                    </a:lnTo>
                    <a:lnTo>
                      <a:pt x="2914" y="1075"/>
                    </a:lnTo>
                    <a:lnTo>
                      <a:pt x="2959" y="1075"/>
                    </a:lnTo>
                    <a:lnTo>
                      <a:pt x="3000" y="1060"/>
                    </a:lnTo>
                    <a:lnTo>
                      <a:pt x="3055" y="1060"/>
                    </a:lnTo>
                    <a:lnTo>
                      <a:pt x="3100" y="1049"/>
                    </a:lnTo>
                    <a:lnTo>
                      <a:pt x="3141" y="1049"/>
                    </a:lnTo>
                    <a:lnTo>
                      <a:pt x="3197" y="1049"/>
                    </a:lnTo>
                    <a:lnTo>
                      <a:pt x="3241" y="1049"/>
                    </a:lnTo>
                    <a:lnTo>
                      <a:pt x="3283" y="1034"/>
                    </a:lnTo>
                    <a:lnTo>
                      <a:pt x="3324" y="1019"/>
                    </a:lnTo>
                    <a:lnTo>
                      <a:pt x="3367" y="990"/>
                    </a:lnTo>
                    <a:lnTo>
                      <a:pt x="3409" y="964"/>
                    </a:lnTo>
                    <a:lnTo>
                      <a:pt x="3453" y="935"/>
                    </a:lnTo>
                    <a:lnTo>
                      <a:pt x="3312" y="240"/>
                    </a:lnTo>
                    <a:lnTo>
                      <a:pt x="3523" y="851"/>
                    </a:lnTo>
                    <a:lnTo>
                      <a:pt x="3550" y="809"/>
                    </a:lnTo>
                    <a:lnTo>
                      <a:pt x="3580" y="768"/>
                    </a:lnTo>
                    <a:lnTo>
                      <a:pt x="3594" y="725"/>
                    </a:lnTo>
                    <a:lnTo>
                      <a:pt x="3620" y="670"/>
                    </a:lnTo>
                    <a:lnTo>
                      <a:pt x="3636" y="629"/>
                    </a:lnTo>
                    <a:lnTo>
                      <a:pt x="3651" y="585"/>
                    </a:lnTo>
                    <a:lnTo>
                      <a:pt x="3692" y="544"/>
                    </a:lnTo>
                    <a:lnTo>
                      <a:pt x="3721" y="501"/>
                    </a:lnTo>
                    <a:lnTo>
                      <a:pt x="3763" y="474"/>
                    </a:lnTo>
                    <a:lnTo>
                      <a:pt x="3806" y="445"/>
                    </a:lnTo>
                    <a:lnTo>
                      <a:pt x="3834" y="404"/>
                    </a:lnTo>
                    <a:lnTo>
                      <a:pt x="3863" y="360"/>
                    </a:lnTo>
                    <a:lnTo>
                      <a:pt x="3889" y="305"/>
                    </a:lnTo>
                    <a:lnTo>
                      <a:pt x="3918" y="264"/>
                    </a:lnTo>
                    <a:lnTo>
                      <a:pt x="3918" y="221"/>
                    </a:lnTo>
                    <a:lnTo>
                      <a:pt x="3918" y="179"/>
                    </a:lnTo>
                    <a:lnTo>
                      <a:pt x="3904" y="125"/>
                    </a:lnTo>
                    <a:lnTo>
                      <a:pt x="3889" y="81"/>
                    </a:lnTo>
                    <a:lnTo>
                      <a:pt x="3863" y="40"/>
                    </a:lnTo>
                    <a:lnTo>
                      <a:pt x="3818" y="0"/>
                    </a:lnTo>
                  </a:path>
                </a:pathLst>
              </a:custGeom>
              <a:noFill/>
              <a:ln w="50800" cap="rnd" cmpd="sng">
                <a:solidFill>
                  <a:srgbClr val="FF500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8" name="Rectangle 16"/>
              <p:cNvSpPr>
                <a:spLocks noChangeArrowheads="1"/>
              </p:cNvSpPr>
              <p:nvPr/>
            </p:nvSpPr>
            <p:spPr bwMode="auto">
              <a:xfrm>
                <a:off x="2561" y="1748"/>
                <a:ext cx="1382" cy="7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Sinai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4000" b="1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pitchFamily="18" charset="0"/>
                  </a:rPr>
                  <a:t>Peninsula</a:t>
                </a:r>
                <a:endParaRPr lang="en-US" sz="4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</a:endParaRPr>
              </a:p>
            </p:txBody>
          </p:sp>
          <p:sp>
            <p:nvSpPr>
              <p:cNvPr id="23569" name="AutoShape 17"/>
              <p:cNvSpPr>
                <a:spLocks noChangeArrowheads="1"/>
              </p:cNvSpPr>
              <p:nvPr/>
            </p:nvSpPr>
            <p:spPr bwMode="auto">
              <a:xfrm rot="-12016940">
                <a:off x="1875" y="1786"/>
                <a:ext cx="98" cy="146"/>
              </a:xfrm>
              <a:prstGeom prst="triangle">
                <a:avLst>
                  <a:gd name="adj" fmla="val 50000"/>
                </a:avLst>
              </a:prstGeom>
              <a:solidFill>
                <a:srgbClr val="FF5008"/>
              </a:solidFill>
              <a:ln w="12700">
                <a:solidFill>
                  <a:srgbClr val="FF5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0" name="AutoShape 18"/>
              <p:cNvSpPr>
                <a:spLocks noChangeArrowheads="1"/>
              </p:cNvSpPr>
              <p:nvPr/>
            </p:nvSpPr>
            <p:spPr bwMode="auto">
              <a:xfrm rot="-10594452">
                <a:off x="2403" y="2770"/>
                <a:ext cx="98" cy="146"/>
              </a:xfrm>
              <a:prstGeom prst="triangle">
                <a:avLst>
                  <a:gd name="adj" fmla="val 50000"/>
                </a:avLst>
              </a:prstGeom>
              <a:solidFill>
                <a:srgbClr val="FF5008"/>
              </a:solidFill>
              <a:ln w="12700">
                <a:solidFill>
                  <a:srgbClr val="FF5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1" name="AutoShape 19"/>
              <p:cNvSpPr>
                <a:spLocks noChangeArrowheads="1"/>
              </p:cNvSpPr>
              <p:nvPr/>
            </p:nvSpPr>
            <p:spPr bwMode="auto">
              <a:xfrm rot="11124768" flipV="1">
                <a:off x="3786" y="2515"/>
                <a:ext cx="98" cy="146"/>
              </a:xfrm>
              <a:prstGeom prst="triangle">
                <a:avLst>
                  <a:gd name="adj" fmla="val 50000"/>
                </a:avLst>
              </a:prstGeom>
              <a:solidFill>
                <a:srgbClr val="FF5008"/>
              </a:solidFill>
              <a:ln w="12700">
                <a:solidFill>
                  <a:srgbClr val="FF5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" name="AutoShape 20"/>
              <p:cNvSpPr>
                <a:spLocks noChangeArrowheads="1"/>
              </p:cNvSpPr>
              <p:nvPr/>
            </p:nvSpPr>
            <p:spPr bwMode="auto">
              <a:xfrm rot="16133655" flipV="1">
                <a:off x="4557" y="1954"/>
                <a:ext cx="98" cy="146"/>
              </a:xfrm>
              <a:prstGeom prst="triangle">
                <a:avLst>
                  <a:gd name="adj" fmla="val 50000"/>
                </a:avLst>
              </a:prstGeom>
              <a:solidFill>
                <a:srgbClr val="FF5008"/>
              </a:solidFill>
              <a:ln w="12700">
                <a:solidFill>
                  <a:srgbClr val="FF5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" name="AutoShape 21"/>
              <p:cNvSpPr>
                <a:spLocks noChangeArrowheads="1"/>
              </p:cNvSpPr>
              <p:nvPr/>
            </p:nvSpPr>
            <p:spPr bwMode="auto">
              <a:xfrm rot="12999933" flipV="1">
                <a:off x="5553" y="1291"/>
                <a:ext cx="98" cy="146"/>
              </a:xfrm>
              <a:prstGeom prst="triangle">
                <a:avLst>
                  <a:gd name="adj" fmla="val 50000"/>
                </a:avLst>
              </a:prstGeom>
              <a:solidFill>
                <a:srgbClr val="FF5008"/>
              </a:solidFill>
              <a:ln w="12700">
                <a:solidFill>
                  <a:srgbClr val="FF5008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574" name="Rectangle 22"/>
            <p:cNvSpPr>
              <a:spLocks noChangeArrowheads="1"/>
            </p:cNvSpPr>
            <p:nvPr/>
          </p:nvSpPr>
          <p:spPr bwMode="auto">
            <a:xfrm>
              <a:off x="3269" y="4149"/>
              <a:ext cx="988" cy="1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1200">
                  <a:solidFill>
                    <a:schemeClr val="tx1"/>
                  </a:solidFill>
                  <a:latin typeface="Arial" charset="0"/>
                </a:rPr>
                <a:t>www.Studylight.org</a:t>
              </a:r>
            </a:p>
          </p:txBody>
        </p:sp>
      </p:grpSp>
      <p:sp>
        <p:nvSpPr>
          <p:cNvPr id="23575" name="AutoShape 23"/>
          <p:cNvSpPr>
            <a:spLocks/>
          </p:cNvSpPr>
          <p:nvPr/>
        </p:nvSpPr>
        <p:spPr bwMode="auto">
          <a:xfrm>
            <a:off x="158093" y="1630740"/>
            <a:ext cx="2590800" cy="1569660"/>
          </a:xfrm>
          <a:prstGeom prst="borderCallout1">
            <a:avLst>
              <a:gd name="adj1" fmla="val 4546"/>
              <a:gd name="adj2" fmla="val 102940"/>
              <a:gd name="adj3" fmla="val 81666"/>
              <a:gd name="adj4" fmla="val 105995"/>
            </a:avLst>
          </a:prstGeom>
          <a:gradFill rotWithShape="1">
            <a:gsLst>
              <a:gs pos="0">
                <a:schemeClr val="accent1">
                  <a:alpha val="85001"/>
                </a:schemeClr>
              </a:gs>
              <a:gs pos="100000">
                <a:schemeClr val="accent1">
                  <a:gamma/>
                  <a:shade val="54118"/>
                  <a:invGamma/>
                  <a:alpha val="7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10</a:t>
            </a:r>
            <a:r>
              <a:rPr lang="en-US" dirty="0">
                <a:solidFill>
                  <a:schemeClr val="tx1"/>
                </a:solidFill>
              </a:rPr>
              <a:t> Baptized unto Moses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Bondage. </a:t>
            </a:r>
          </a:p>
        </p:txBody>
      </p:sp>
      <p:sp>
        <p:nvSpPr>
          <p:cNvPr id="23576" name="AutoShape 24"/>
          <p:cNvSpPr>
            <a:spLocks/>
          </p:cNvSpPr>
          <p:nvPr/>
        </p:nvSpPr>
        <p:spPr bwMode="auto">
          <a:xfrm>
            <a:off x="4904990" y="1630740"/>
            <a:ext cx="2590800" cy="1569660"/>
          </a:xfrm>
          <a:prstGeom prst="borderCallout1">
            <a:avLst>
              <a:gd name="adj1" fmla="val 5000"/>
              <a:gd name="adj2" fmla="val -2940"/>
              <a:gd name="adj3" fmla="val 108500"/>
              <a:gd name="adj4" fmla="val -58885"/>
            </a:avLst>
          </a:prstGeom>
          <a:gradFill rotWithShape="1">
            <a:gsLst>
              <a:gs pos="0">
                <a:schemeClr val="accent1">
                  <a:alpha val="85001"/>
                </a:schemeClr>
              </a:gs>
              <a:gs pos="100000">
                <a:schemeClr val="accent1">
                  <a:gamma/>
                  <a:shade val="54118"/>
                  <a:invGamma/>
                  <a:alpha val="7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Romans 6:16-18</a:t>
            </a:r>
            <a:r>
              <a:rPr lang="en-US" dirty="0">
                <a:solidFill>
                  <a:schemeClr val="tx1"/>
                </a:solidFill>
              </a:rPr>
              <a:t> Freedom.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chemeClr val="tx1"/>
                </a:solidFill>
              </a:rPr>
              <a:t>Baptized unto Christ</a:t>
            </a:r>
          </a:p>
        </p:txBody>
      </p:sp>
      <p:sp>
        <p:nvSpPr>
          <p:cNvPr id="23577" name="AutoShape 25"/>
          <p:cNvSpPr>
            <a:spLocks noChangeArrowheads="1"/>
          </p:cNvSpPr>
          <p:nvPr/>
        </p:nvSpPr>
        <p:spPr bwMode="auto">
          <a:xfrm>
            <a:off x="1716484" y="3488324"/>
            <a:ext cx="2514600" cy="584298"/>
          </a:xfrm>
          <a:prstGeom prst="curvedDownArrow">
            <a:avLst>
              <a:gd name="adj1" fmla="val 72500"/>
              <a:gd name="adj2" fmla="val 145000"/>
              <a:gd name="adj3" fmla="val 33333"/>
            </a:avLst>
          </a:prstGeom>
          <a:gradFill rotWithShape="1">
            <a:gsLst>
              <a:gs pos="0">
                <a:schemeClr val="accent1">
                  <a:alpha val="85001"/>
                </a:schemeClr>
              </a:gs>
              <a:gs pos="100000">
                <a:schemeClr val="accent1">
                  <a:gamma/>
                  <a:shade val="54118"/>
                  <a:invGamma/>
                  <a:alpha val="7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Exodus 15:13</a:t>
            </a:r>
          </a:p>
          <a:p>
            <a:pPr algn="ctr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Baptized into Christ</a:t>
            </a:r>
          </a:p>
          <a:p>
            <a:pPr algn="ctr"/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Romans 6:3-4</a:t>
            </a:r>
          </a:p>
        </p:txBody>
      </p:sp>
      <p:sp>
        <p:nvSpPr>
          <p:cNvPr id="26" name="Text Box 11">
            <a:extLst>
              <a:ext uri="{FF2B5EF4-FFF2-40B4-BE49-F238E27FC236}">
                <a16:creationId xmlns:a16="http://schemas.microsoft.com/office/drawing/2014/main" id="{47BE7A00-1C62-40DD-9626-8FE9839E3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29" y="972908"/>
            <a:ext cx="1476375" cy="579438"/>
          </a:xfrm>
          <a:prstGeom prst="rect">
            <a:avLst/>
          </a:prstGeom>
          <a:solidFill>
            <a:schemeClr val="bg2">
              <a:alpha val="85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Before </a:t>
            </a:r>
          </a:p>
        </p:txBody>
      </p:sp>
      <p:sp>
        <p:nvSpPr>
          <p:cNvPr id="27" name="Text Box 12">
            <a:extLst>
              <a:ext uri="{FF2B5EF4-FFF2-40B4-BE49-F238E27FC236}">
                <a16:creationId xmlns:a16="http://schemas.microsoft.com/office/drawing/2014/main" id="{82E325C2-13AB-487D-933E-2D8187EE8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7335" y="900054"/>
            <a:ext cx="1055688" cy="579438"/>
          </a:xfrm>
          <a:prstGeom prst="rect">
            <a:avLst/>
          </a:prstGeom>
          <a:solidFill>
            <a:schemeClr val="bg2">
              <a:alpha val="85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5" grpId="0" animBg="1"/>
      <p:bldP spid="23576" grpId="0" animBg="1"/>
      <p:bldP spid="235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63005"/>
            <a:ext cx="8229600" cy="769441"/>
          </a:xfr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Naaman – 2 Kings 5:1-14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573" y="1981200"/>
            <a:ext cx="3508534" cy="4832092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Leper</a:t>
            </a:r>
          </a:p>
          <a:p>
            <a:pPr>
              <a:spcBef>
                <a:spcPts val="0"/>
              </a:spcBef>
            </a:pPr>
            <a:r>
              <a:rPr lang="en-US" dirty="0"/>
              <a:t>“Wash and be clean …”</a:t>
            </a:r>
            <a:br>
              <a:rPr lang="en-US" dirty="0"/>
            </a:br>
            <a:r>
              <a:rPr lang="en-US" dirty="0"/>
              <a:t>Verse 13</a:t>
            </a:r>
          </a:p>
          <a:p>
            <a:pPr>
              <a:spcBef>
                <a:spcPts val="0"/>
              </a:spcBef>
            </a:pPr>
            <a:r>
              <a:rPr lang="en-US" dirty="0"/>
              <a:t>Naaman was wroth. Verse 11</a:t>
            </a:r>
          </a:p>
          <a:p>
            <a:pPr>
              <a:spcBef>
                <a:spcPts val="0"/>
              </a:spcBef>
            </a:pPr>
            <a:r>
              <a:rPr lang="en-US" dirty="0"/>
              <a:t>“I thought.” Verse 11</a:t>
            </a:r>
          </a:p>
          <a:p>
            <a:pPr>
              <a:spcBef>
                <a:spcPts val="0"/>
              </a:spcBef>
            </a:pPr>
            <a:r>
              <a:rPr lang="en-US" dirty="0"/>
              <a:t>Abana and Pharpar.</a:t>
            </a:r>
            <a:br>
              <a:rPr lang="en-US" dirty="0"/>
            </a:br>
            <a:r>
              <a:rPr lang="en-US" dirty="0"/>
              <a:t>Verse 12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2197100"/>
            <a:ext cx="3268027" cy="4228850"/>
          </a:xfrm>
        </p:spPr>
        <p:txBody>
          <a:bodyPr>
            <a:spAutoFit/>
          </a:bodyPr>
          <a:lstStyle/>
          <a:p>
            <a:r>
              <a:rPr lang="en-US" dirty="0"/>
              <a:t>… Flesh came again … He was clean …” verse 14</a:t>
            </a:r>
            <a:br>
              <a:rPr lang="en-US" dirty="0"/>
            </a:br>
            <a:r>
              <a:rPr lang="en-US" dirty="0"/>
              <a:t>(cf. Luke 4:27)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Blessed at obedience.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9013" y="1447800"/>
            <a:ext cx="233838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4" name="AutoShape 8"/>
          <p:cNvSpPr>
            <a:spLocks noChangeArrowheads="1"/>
          </p:cNvSpPr>
          <p:nvPr/>
        </p:nvSpPr>
        <p:spPr bwMode="auto">
          <a:xfrm flipV="1">
            <a:off x="3124200" y="3810000"/>
            <a:ext cx="3429000" cy="914400"/>
          </a:xfrm>
          <a:prstGeom prst="curvedDownArrow">
            <a:avLst>
              <a:gd name="adj1" fmla="val 75000"/>
              <a:gd name="adj2" fmla="val 150000"/>
              <a:gd name="adj3" fmla="val 33333"/>
            </a:avLst>
          </a:prstGeom>
          <a:gradFill rotWithShape="1">
            <a:gsLst>
              <a:gs pos="0">
                <a:schemeClr val="accent1">
                  <a:alpha val="85001"/>
                </a:schemeClr>
              </a:gs>
              <a:gs pos="100000">
                <a:schemeClr val="accent1">
                  <a:gamma/>
                  <a:shade val="54118"/>
                  <a:invGamma/>
                  <a:alpha val="7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3429000" y="4724400"/>
            <a:ext cx="2482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Dipped 7 times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DF97B2A5-1739-4108-A002-538C4CB3D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1" y="1371600"/>
            <a:ext cx="1371599" cy="584775"/>
          </a:xfrm>
          <a:prstGeom prst="rect">
            <a:avLst/>
          </a:prstGeom>
          <a:solidFill>
            <a:schemeClr val="bg2">
              <a:alpha val="85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Before 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D2EF0B1A-834D-450C-AF12-D0A13A2749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1567021"/>
            <a:ext cx="1055688" cy="579438"/>
          </a:xfrm>
          <a:prstGeom prst="rect">
            <a:avLst/>
          </a:prstGeom>
          <a:solidFill>
            <a:schemeClr val="bg2">
              <a:alpha val="85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9223" grpId="0" build="p"/>
      <p:bldP spid="9224" grpId="0" animBg="1"/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3792"/>
            <a:ext cx="8229600" cy="769441"/>
          </a:xfr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Blind Man John 9:1-7</a:t>
            </a:r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l="29630" r="29630"/>
          <a:stretch>
            <a:fillRect/>
          </a:stretch>
        </p:blipFill>
        <p:spPr>
          <a:xfrm>
            <a:off x="2362201" y="1447800"/>
            <a:ext cx="3581399" cy="5410200"/>
          </a:xfrm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52400" y="2286000"/>
            <a:ext cx="19812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Blind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“Go and wash”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638800" y="2288415"/>
            <a:ext cx="3461543" cy="362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“Washed and came seeing …”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Blessed at obedience.</a:t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cf. 2 Corinthians 4:4; </a:t>
            </a:r>
            <a:b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2 Thessalonians 2:10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flipV="1">
            <a:off x="2171700" y="4038600"/>
            <a:ext cx="4495800" cy="571500"/>
          </a:xfrm>
          <a:prstGeom prst="curvedDownArrow">
            <a:avLst>
              <a:gd name="adj1" fmla="val 145000"/>
              <a:gd name="adj2" fmla="val 290000"/>
              <a:gd name="adj3" fmla="val 22394"/>
            </a:avLst>
          </a:prstGeom>
          <a:gradFill rotWithShape="1">
            <a:gsLst>
              <a:gs pos="0">
                <a:schemeClr val="accent1">
                  <a:alpha val="85001"/>
                </a:schemeClr>
              </a:gs>
              <a:gs pos="100000">
                <a:schemeClr val="accent1">
                  <a:gamma/>
                  <a:shade val="54118"/>
                  <a:invGamma/>
                  <a:alpha val="74001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86A0118-F233-41CB-9165-6CFC0889A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51793"/>
            <a:ext cx="1371600" cy="584775"/>
          </a:xfrm>
          <a:prstGeom prst="rect">
            <a:avLst/>
          </a:prstGeom>
          <a:solidFill>
            <a:schemeClr val="bg2">
              <a:alpha val="85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Before 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42BE5C50-B025-4AC7-9D5C-11FEF40A2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065" y="1651793"/>
            <a:ext cx="1055688" cy="579438"/>
          </a:xfrm>
          <a:prstGeom prst="rect">
            <a:avLst/>
          </a:prstGeom>
          <a:solidFill>
            <a:schemeClr val="bg2">
              <a:alpha val="85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livingwate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96969"/>
            <a:ext cx="8229600" cy="707886"/>
          </a:xfrm>
          <a:solidFill>
            <a:schemeClr val="tx1">
              <a:alpha val="50000"/>
            </a:schemeClr>
          </a:solidFill>
        </p:spPr>
        <p:txBody>
          <a:bodyPr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Mark 16:15-16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3736407"/>
          </a:xfrm>
          <a:solidFill>
            <a:schemeClr val="tx1">
              <a:alpha val="50000"/>
            </a:schemeClr>
          </a:solidFill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dirty="0"/>
              <a:t>15 And he said unto them, Go ye into all the world, and preach the gospel to the whole creation.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dirty="0"/>
              <a:t>16 He that believeth and is baptized shall be saved; but he that disbelieveth shall be condemned.</a:t>
            </a:r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3705519" y="2371627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>
            <a:off x="4866589" y="4038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Baptism-1"/>
          <p:cNvPicPr>
            <a:picLocks noChangeAspect="1" noChangeArrowheads="1"/>
          </p:cNvPicPr>
          <p:nvPr/>
        </p:nvPicPr>
        <p:blipFill>
          <a:blip r:embed="rId2" cstate="print"/>
          <a:srcRect l="46710" t="14912" r="25000" b="22807"/>
          <a:stretch>
            <a:fillRect/>
          </a:stretch>
        </p:blipFill>
        <p:spPr bwMode="auto">
          <a:xfrm>
            <a:off x="2971800" y="0"/>
            <a:ext cx="2362200" cy="6858000"/>
          </a:xfrm>
          <a:prstGeom prst="rect">
            <a:avLst/>
          </a:prstGeom>
          <a:noFill/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886200" y="914400"/>
            <a:ext cx="6921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</a:t>
            </a:r>
          </a:p>
          <a:p>
            <a:pPr algn="ctr"/>
            <a:r>
              <a:rPr lang="en-US" sz="48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</a:t>
            </a:r>
          </a:p>
        </p:txBody>
      </p:sp>
      <p:sp>
        <p:nvSpPr>
          <p:cNvPr id="19465" name="Text Box 9"/>
          <p:cNvSpPr txBox="1">
            <a:spLocks noGrp="1" noChangeArrowheads="1"/>
          </p:cNvSpPr>
          <p:nvPr>
            <p:ph type="body" sz="half" idx="1"/>
          </p:nvPr>
        </p:nvSpPr>
        <p:spPr>
          <a:xfrm>
            <a:off x="0" y="1028700"/>
            <a:ext cx="3276600" cy="5478423"/>
          </a:xfrm>
          <a:noFill/>
          <a:ln/>
        </p:spPr>
        <p:txBody>
          <a:bodyPr wrap="square">
            <a:spAutoFit/>
          </a:bodyPr>
          <a:lstStyle/>
          <a:p>
            <a:pPr marL="169863" indent="-169863">
              <a:spcBef>
                <a:spcPts val="0"/>
              </a:spcBef>
            </a:pPr>
            <a:r>
              <a:rPr lang="en-US" sz="2000" dirty="0"/>
              <a:t>Lost in sin.</a:t>
            </a:r>
            <a:br>
              <a:rPr lang="en-US" sz="2000" dirty="0"/>
            </a:br>
            <a:r>
              <a:rPr lang="en-US" sz="2000" dirty="0"/>
              <a:t>1 Peter 3:21;</a:t>
            </a:r>
            <a:br>
              <a:rPr lang="en-US" sz="2000" dirty="0"/>
            </a:br>
            <a:r>
              <a:rPr lang="en-US" sz="2000" dirty="0"/>
              <a:t>Romans 6:23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Dead in sin.</a:t>
            </a:r>
            <a:br>
              <a:rPr lang="en-US" sz="2000" dirty="0"/>
            </a:br>
            <a:r>
              <a:rPr lang="en-US" sz="2000" dirty="0"/>
              <a:t>Ephesians 2:1ff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Separated from God. Isaiah 59:1-2 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No hope. </a:t>
            </a:r>
            <a:br>
              <a:rPr lang="en-US" sz="2000" dirty="0"/>
            </a:br>
            <a:r>
              <a:rPr lang="en-US" sz="2000" dirty="0"/>
              <a:t>Ephesians 2:12; </a:t>
            </a:r>
            <a:br>
              <a:rPr lang="en-US" sz="2000" dirty="0"/>
            </a:br>
            <a:r>
              <a:rPr lang="en-US" sz="2000" dirty="0"/>
              <a:t>1 Thessalonians 4:13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Kingdom of darkness.</a:t>
            </a:r>
            <a:br>
              <a:rPr lang="en-US" sz="2000" dirty="0"/>
            </a:br>
            <a:r>
              <a:rPr lang="en-US" sz="2000" dirty="0"/>
              <a:t>Colossians 1:13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Must prepare.</a:t>
            </a:r>
          </a:p>
          <a:p>
            <a:pPr marL="519113" lvl="1" indent="-179388">
              <a:spcBef>
                <a:spcPts val="0"/>
              </a:spcBef>
            </a:pPr>
            <a:r>
              <a:rPr lang="en-US" sz="1800" dirty="0"/>
              <a:t>Taught.</a:t>
            </a:r>
            <a:br>
              <a:rPr lang="en-US" sz="1800" dirty="0"/>
            </a:br>
            <a:r>
              <a:rPr lang="en-US" sz="1800" dirty="0"/>
              <a:t>Matthew 28:19</a:t>
            </a:r>
          </a:p>
          <a:p>
            <a:pPr marL="519113" lvl="1" indent="-179388">
              <a:spcBef>
                <a:spcPts val="0"/>
              </a:spcBef>
            </a:pPr>
            <a:r>
              <a:rPr lang="en-US" sz="1800" dirty="0"/>
              <a:t>Believe. Mark 16:16</a:t>
            </a:r>
          </a:p>
          <a:p>
            <a:pPr marL="519113" lvl="1" indent="-179388">
              <a:spcBef>
                <a:spcPts val="0"/>
              </a:spcBef>
            </a:pPr>
            <a:r>
              <a:rPr lang="en-US" sz="1800" dirty="0"/>
              <a:t>Repent. Acts 2:38</a:t>
            </a:r>
          </a:p>
          <a:p>
            <a:pPr marL="519113" lvl="1" indent="-179388">
              <a:spcBef>
                <a:spcPts val="0"/>
              </a:spcBef>
            </a:pPr>
            <a:r>
              <a:rPr lang="en-US" sz="1800" dirty="0"/>
              <a:t>Confess. Acts 8:37</a:t>
            </a:r>
          </a:p>
        </p:txBody>
      </p:sp>
      <p:sp>
        <p:nvSpPr>
          <p:cNvPr id="19466" name="Text Box 10"/>
          <p:cNvSpPr txBox="1">
            <a:spLocks noGrp="1" noChangeArrowheads="1"/>
          </p:cNvSpPr>
          <p:nvPr>
            <p:ph type="body" sz="half" idx="2"/>
          </p:nvPr>
        </p:nvSpPr>
        <p:spPr>
          <a:xfrm>
            <a:off x="5257800" y="1028700"/>
            <a:ext cx="3886200" cy="5324535"/>
          </a:xfrm>
          <a:noFill/>
          <a:ln/>
        </p:spPr>
        <p:txBody>
          <a:bodyPr>
            <a:spAutoFit/>
          </a:bodyPr>
          <a:lstStyle/>
          <a:p>
            <a:pPr marL="169863" indent="-169863">
              <a:spcBef>
                <a:spcPts val="0"/>
              </a:spcBef>
            </a:pPr>
            <a:r>
              <a:rPr lang="en-US" sz="2000" dirty="0"/>
              <a:t>Sin washed away. </a:t>
            </a:r>
            <a:br>
              <a:rPr lang="en-US" sz="2000" dirty="0"/>
            </a:br>
            <a:r>
              <a:rPr lang="en-US" sz="2000" dirty="0"/>
              <a:t>Acts 22:16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Alive </a:t>
            </a:r>
            <a:r>
              <a:rPr lang="en-US" sz="2000" i="1" dirty="0"/>
              <a:t>“with Christ.”</a:t>
            </a:r>
            <a:r>
              <a:rPr lang="en-US" sz="2000" dirty="0"/>
              <a:t> Ephesians 2:5 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United “in Christ.” Galatians 3:26-27; Romans 6:3-5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In the church. </a:t>
            </a:r>
            <a:br>
              <a:rPr lang="en-US" sz="2000" dirty="0"/>
            </a:br>
            <a:r>
              <a:rPr lang="en-US" sz="2000" dirty="0"/>
              <a:t>1 Corinthians 12:13; 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In the kingdom. </a:t>
            </a:r>
            <a:br>
              <a:rPr lang="en-US" sz="2000" dirty="0"/>
            </a:br>
            <a:r>
              <a:rPr lang="en-US" sz="2000" dirty="0"/>
              <a:t>John 3:5; Colossians 1:13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Redeemed “in Christ.” Colossians 1:14</a:t>
            </a:r>
          </a:p>
          <a:p>
            <a:pPr marL="169863" indent="-169863">
              <a:spcBef>
                <a:spcPts val="0"/>
              </a:spcBef>
            </a:pPr>
            <a:r>
              <a:rPr lang="en-US" sz="2000" dirty="0"/>
              <a:t>Hope of heaven.</a:t>
            </a:r>
            <a:br>
              <a:rPr lang="en-US" sz="2000" dirty="0"/>
            </a:br>
            <a:r>
              <a:rPr lang="en-US" sz="2000" dirty="0"/>
              <a:t>Colossians 1:5; </a:t>
            </a:r>
            <a:br>
              <a:rPr lang="en-US" sz="2000" dirty="0"/>
            </a:br>
            <a:r>
              <a:rPr lang="en-US" sz="2000" dirty="0"/>
              <a:t>1 Corinthians 15:19; Hebrews 6:19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33400" y="304800"/>
            <a:ext cx="1476375" cy="579438"/>
          </a:xfrm>
          <a:prstGeom prst="rect">
            <a:avLst/>
          </a:prstGeom>
          <a:solidFill>
            <a:schemeClr val="bg2">
              <a:alpha val="85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Before 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5943600" y="304800"/>
            <a:ext cx="1055688" cy="579438"/>
          </a:xfrm>
          <a:prstGeom prst="rect">
            <a:avLst/>
          </a:prstGeom>
          <a:solidFill>
            <a:schemeClr val="bg2">
              <a:alpha val="85001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After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4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4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4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4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4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4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build="p"/>
      <p:bldP spid="194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chemeClr val="accent1"/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Examples of Conversion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Matthew. 28:18-20; Mark 16:15-16; Luke 24:44-47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31813" name="Group 69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485506646"/>
              </p:ext>
            </p:extLst>
          </p:nvPr>
        </p:nvGraphicFramePr>
        <p:xfrm>
          <a:off x="152400" y="1273175"/>
          <a:ext cx="8839200" cy="4581652"/>
        </p:xfrm>
        <a:graphic>
          <a:graphicData uri="http://schemas.openxmlformats.org/drawingml/2006/table">
            <a:tbl>
              <a:tblPr/>
              <a:tblGrid>
                <a:gridCol w="147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Pentecost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Acts 2:14-41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Repented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37-38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Baptized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38-41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Remission of sins 38-47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Samaria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Acts 8:5-13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Believed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Baptized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12-13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Eunuch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Acts 8:35-39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Believed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36-37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Confessed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Baptized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Rejoiced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Saul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Acts 9:17-19; 22; 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Baptized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Acts 22:16; 9:18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Washed sins away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Acts 22:16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Cornelius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Acts 10:34-46; 11:14; 15:7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Believed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10:43;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15:7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Baptized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10:48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Remission of sins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10:43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Lydia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Acts 16:13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Attended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Baptized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Jailor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Acts 16:32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Believed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Repented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Baptized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Verdana" pitchFamily="34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1805" name="Text Box 61"/>
          <p:cNvSpPr txBox="1">
            <a:spLocks noChangeArrowheads="1"/>
          </p:cNvSpPr>
          <p:nvPr/>
        </p:nvSpPr>
        <p:spPr bwMode="auto">
          <a:xfrm>
            <a:off x="152400" y="838200"/>
            <a:ext cx="899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Arial" charset="0"/>
              </a:rPr>
              <a:t>Preaching Believed Repented Confessed Baptized Saved</a:t>
            </a:r>
          </a:p>
        </p:txBody>
      </p:sp>
      <p:sp>
        <p:nvSpPr>
          <p:cNvPr id="31806" name="Text Box 62"/>
          <p:cNvSpPr txBox="1">
            <a:spLocks noChangeArrowheads="1"/>
          </p:cNvSpPr>
          <p:nvPr/>
        </p:nvSpPr>
        <p:spPr bwMode="auto">
          <a:xfrm>
            <a:off x="0" y="5851525"/>
            <a:ext cx="9144000" cy="10156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Preaching Faith Repentance Confession Baptism Salvation</a:t>
            </a:r>
          </a:p>
          <a:p>
            <a:pPr eaLnBrk="1" hangingPunct="1"/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Romans 10:4; Hebrews11:6; Luke 13:3; Romans 10:10; Galatians 3:16-27;</a:t>
            </a:r>
            <a:br>
              <a:rPr lang="en-US" sz="2000" b="1" dirty="0">
                <a:solidFill>
                  <a:schemeClr val="tx1"/>
                </a:solidFill>
                <a:latin typeface="Arial" charset="0"/>
              </a:rPr>
            </a:br>
            <a:r>
              <a:rPr lang="en-US" sz="2000" b="1" dirty="0">
                <a:solidFill>
                  <a:schemeClr val="tx1"/>
                </a:solidFill>
                <a:latin typeface="Arial" charset="0"/>
              </a:rPr>
              <a:t>2 Timothy 2:10; Hebrews 5:8-9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5001"/>
              </a:schemeClr>
            </a:gs>
            <a:gs pos="100000">
              <a:schemeClr val="accent1">
                <a:gamma/>
                <a:shade val="54118"/>
                <a:invGamma/>
                <a:alpha val="74001"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5001"/>
              </a:schemeClr>
            </a:gs>
            <a:gs pos="100000">
              <a:schemeClr val="accent1">
                <a:gamma/>
                <a:shade val="54118"/>
                <a:invGamma/>
                <a:alpha val="74001"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5001"/>
              </a:schemeClr>
            </a:gs>
            <a:gs pos="100000">
              <a:schemeClr val="accent1">
                <a:gamma/>
                <a:shade val="54118"/>
                <a:invGamma/>
                <a:alpha val="74001"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5001"/>
              </a:schemeClr>
            </a:gs>
            <a:gs pos="100000">
              <a:schemeClr val="accent1">
                <a:gamma/>
                <a:shade val="54118"/>
                <a:invGamma/>
                <a:alpha val="74001"/>
              </a:schemeClr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879</TotalTime>
  <Words>715</Words>
  <Application>Microsoft Office PowerPoint</Application>
  <PresentationFormat>On-screen Show (4:3)</PresentationFormat>
  <Paragraphs>180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Comic Sans MS</vt:lpstr>
      <vt:lpstr>Tahoma</vt:lpstr>
      <vt:lpstr>Times New Roman</vt:lpstr>
      <vt:lpstr>Verdana</vt:lpstr>
      <vt:lpstr>Wingdings</vt:lpstr>
      <vt:lpstr>Ocean</vt:lpstr>
      <vt:lpstr>Globe</vt:lpstr>
      <vt:lpstr>Water … A Consistent Dividing Line</vt:lpstr>
      <vt:lpstr>Importance Of Dividing Lines</vt:lpstr>
      <vt:lpstr>Noah And The Flood</vt:lpstr>
      <vt:lpstr>PowerPoint Presentation</vt:lpstr>
      <vt:lpstr>Naaman – 2 Kings 5:1-14</vt:lpstr>
      <vt:lpstr>Blind Man John 9:1-7</vt:lpstr>
      <vt:lpstr>Mark 16:15-16</vt:lpstr>
      <vt:lpstr>PowerPoint Presentation</vt:lpstr>
      <vt:lpstr>Examples of Conversion Matthew. 28:18-20; Mark 16:15-16; Luke 24:44-47</vt:lpstr>
      <vt:lpstr>Baptism</vt:lpstr>
      <vt:lpstr>Characteristics of N.T. Baptism</vt:lpstr>
      <vt:lpstr>PowerPoint Presentation</vt:lpstr>
    </vt:vector>
  </TitlesOfParts>
  <Company>Fifth Street East Church of Christ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- A Consistent Dividing Line (3)</dc:title>
  <dc:creator>Micky Galloway</dc:creator>
  <cp:lastModifiedBy>Richard Lidh</cp:lastModifiedBy>
  <cp:revision>34</cp:revision>
  <cp:lastPrinted>2022-02-27T00:19:02Z</cp:lastPrinted>
  <dcterms:created xsi:type="dcterms:W3CDTF">2007-11-30T18:13:34Z</dcterms:created>
  <dcterms:modified xsi:type="dcterms:W3CDTF">2022-02-27T00:19:27Z</dcterms:modified>
</cp:coreProperties>
</file>